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4" r:id="rId7"/>
    <p:sldId id="260" r:id="rId8"/>
    <p:sldId id="263" r:id="rId9"/>
    <p:sldId id="265" r:id="rId10"/>
    <p:sldId id="266" r:id="rId11"/>
    <p:sldId id="268" r:id="rId12"/>
    <p:sldId id="262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2" autoAdjust="0"/>
    <p:restoredTop sz="84422" autoAdjust="0"/>
  </p:normalViewPr>
  <p:slideViewPr>
    <p:cSldViewPr snapToGrid="0">
      <p:cViewPr>
        <p:scale>
          <a:sx n="125" d="100"/>
          <a:sy n="125" d="100"/>
        </p:scale>
        <p:origin x="143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AA377-6FDD-49F3-900F-DCB3E602BCC7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0E978-DF8A-4A1E-8793-691040EF8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06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 for this research is that additional data could be obtained using machine vision.</a:t>
            </a:r>
          </a:p>
          <a:p>
            <a:endParaRPr lang="en-US" dirty="0"/>
          </a:p>
          <a:p>
            <a:r>
              <a:rPr lang="en-US" dirty="0"/>
              <a:t>In this example photo, you can see global labels “rainy”, ‘daytime”, “highway”, but also object specific labels like “this is a car” or “this is a street sign”.</a:t>
            </a:r>
          </a:p>
          <a:p>
            <a:endParaRPr lang="en-US" dirty="0"/>
          </a:p>
          <a:p>
            <a:r>
              <a:rPr lang="en-US" dirty="0"/>
              <a:t>All of this data would be meaningful for a telematics program!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0E978-DF8A-4A1E-8793-691040EF88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5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best dataset out there for this type of concept is the BDD100k dataset from Berkeley</a:t>
            </a:r>
          </a:p>
          <a:p>
            <a:endParaRPr lang="en-US" dirty="0"/>
          </a:p>
          <a:p>
            <a:r>
              <a:rPr lang="en-US" dirty="0"/>
              <a:t>The dataset has a ton of different domains you can model on and has been used for a lot of research and competitions over the last few years, so good benchmarks exist.</a:t>
            </a:r>
          </a:p>
          <a:p>
            <a:endParaRPr lang="en-US" dirty="0"/>
          </a:p>
          <a:p>
            <a:r>
              <a:rPr lang="en-US" dirty="0"/>
              <a:t>The tasks are things like “detect the vehicles” or “segment the drivable area” or “detect the pose of pedestrians”.</a:t>
            </a:r>
          </a:p>
          <a:p>
            <a:endParaRPr lang="en-US" dirty="0"/>
          </a:p>
          <a:p>
            <a:r>
              <a:rPr lang="en-US" dirty="0"/>
              <a:t>One big thing to note is this data isn’t for commercial use, so if a company wanted to recreate the research I’m about to talk about, they’d need to talk licensing agreements first</a:t>
            </a:r>
          </a:p>
          <a:p>
            <a:endParaRPr lang="en-US" dirty="0"/>
          </a:p>
          <a:p>
            <a:r>
              <a:rPr lang="en-US" dirty="0"/>
              <a:t>Another big warning is the data has a bit of a geographic bias. It comes only from major cities, so if you try to build a model that generalizes to other parts of the US, you’ll probably have issues.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0E978-DF8A-4A1E-8793-691040EF88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03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confidence the model had in “time of day”. You can see mostly it does a consistent prediction of “dusk”. However, it really loses confidence while in downtown with the higher building heights.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0E978-DF8A-4A1E-8793-691040EF88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7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E891-B018-419C-886E-97F8C543ABBA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FA8FD-606D-457D-8A35-559CD5DB741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465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E891-B018-419C-886E-97F8C543ABBA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FA8FD-606D-457D-8A35-559CD5DB7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47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E891-B018-419C-886E-97F8C543ABBA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FA8FD-606D-457D-8A35-559CD5DB7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16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E891-B018-419C-886E-97F8C543ABBA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FA8FD-606D-457D-8A35-559CD5DB7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3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E891-B018-419C-886E-97F8C543ABBA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FA8FD-606D-457D-8A35-559CD5DB741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94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E891-B018-419C-886E-97F8C543ABBA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FA8FD-606D-457D-8A35-559CD5DB7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40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E891-B018-419C-886E-97F8C543ABBA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FA8FD-606D-457D-8A35-559CD5DB7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5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E891-B018-419C-886E-97F8C543ABBA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FA8FD-606D-457D-8A35-559CD5DB7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70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E891-B018-419C-886E-97F8C543ABBA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FA8FD-606D-457D-8A35-559CD5DB7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2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824E891-B018-419C-886E-97F8C543ABBA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FFA8FD-606D-457D-8A35-559CD5DB7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3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4E891-B018-419C-886E-97F8C543ABBA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FA8FD-606D-457D-8A35-559CD5DB7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76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824E891-B018-419C-886E-97F8C543ABBA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3FFA8FD-606D-457D-8A35-559CD5DB741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37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8A95-1FAB-83E1-143A-EC4F172FDA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Vision Applied to Vehicle Telematics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2216F9-D80B-3047-F6FD-F00CC620C8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Tyler Rosacker</a:t>
            </a:r>
          </a:p>
        </p:txBody>
      </p:sp>
    </p:spTree>
    <p:extLst>
      <p:ext uri="{BB962C8B-B14F-4D97-AF65-F5344CB8AC3E}">
        <p14:creationId xmlns:p14="http://schemas.microsoft.com/office/powerpoint/2010/main" val="4038080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D8BED-6F34-6C26-3475-9AB21C9D5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Test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9E6ED312-7931-DEF0-7E55-62C0A3110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8" t="9727" r="1340" b="8867"/>
          <a:stretch/>
        </p:blipFill>
        <p:spPr>
          <a:xfrm>
            <a:off x="2179321" y="1787569"/>
            <a:ext cx="8309394" cy="4181852"/>
          </a:xfrm>
        </p:spPr>
      </p:pic>
    </p:spTree>
    <p:extLst>
      <p:ext uri="{BB962C8B-B14F-4D97-AF65-F5344CB8AC3E}">
        <p14:creationId xmlns:p14="http://schemas.microsoft.com/office/powerpoint/2010/main" val="3960512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B6C5-2502-1558-FE81-E1952E54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 – Insurance Pricing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2B2A9-C7F1-6FD4-D04A-AF4300B99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6863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Aggregate model predictions into trip or time period summarizes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as feature in insurance pricing models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29075E-E643-9A5A-91F5-1389CB9F6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542128"/>
              </p:ext>
            </p:extLst>
          </p:nvPr>
        </p:nvGraphicFramePr>
        <p:xfrm>
          <a:off x="6096000" y="1912621"/>
          <a:ext cx="5639434" cy="2200275"/>
        </p:xfrm>
        <a:graphic>
          <a:graphicData uri="http://schemas.openxmlformats.org/drawingml/2006/table">
            <a:tbl>
              <a:tblPr/>
              <a:tblGrid>
                <a:gridCol w="4560977">
                  <a:extLst>
                    <a:ext uri="{9D8B030D-6E8A-4147-A177-3AD203B41FA5}">
                      <a16:colId xmlns:a16="http://schemas.microsoft.com/office/drawing/2014/main" val="1412141282"/>
                    </a:ext>
                  </a:extLst>
                </a:gridCol>
                <a:gridCol w="1078457">
                  <a:extLst>
                    <a:ext uri="{9D8B030D-6E8A-4147-A177-3AD203B41FA5}">
                      <a16:colId xmlns:a16="http://schemas.microsoft.com/office/drawing/2014/main" val="3984659091"/>
                    </a:ext>
                  </a:extLst>
                </a:gridCol>
              </a:tblGrid>
              <a:tr h="2528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637579"/>
                  </a:ext>
                </a:extLst>
              </a:tr>
              <a:tr h="2528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 time spent driving in rain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340281"/>
                  </a:ext>
                </a:extLst>
              </a:tr>
              <a:tr h="2528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 time spent driving in snow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311451"/>
                  </a:ext>
                </a:extLst>
              </a:tr>
              <a:tr h="2528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 time spent driving at dusk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525930"/>
                  </a:ext>
                </a:extLst>
              </a:tr>
              <a:tr h="2528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 time spent driving on highways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702732"/>
                  </a:ext>
                </a:extLst>
              </a:tr>
              <a:tr h="2528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Cars Visible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800660"/>
                  </a:ext>
                </a:extLst>
              </a:tr>
              <a:tr h="2528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Number of Intersections Per Trip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35797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C5FB57F0-61AB-F2F5-72DB-2AAFB5AC19F2}"/>
              </a:ext>
            </a:extLst>
          </p:cNvPr>
          <p:cNvSpPr/>
          <p:nvPr/>
        </p:nvSpPr>
        <p:spPr>
          <a:xfrm rot="5400000">
            <a:off x="8668067" y="4373880"/>
            <a:ext cx="495300" cy="48006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EC5B7A-B4B1-2A52-4752-4E51BD02C41A}"/>
              </a:ext>
            </a:extLst>
          </p:cNvPr>
          <p:cNvSpPr/>
          <p:nvPr/>
        </p:nvSpPr>
        <p:spPr>
          <a:xfrm>
            <a:off x="7124700" y="5215890"/>
            <a:ext cx="3627120" cy="495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Insurance Pricing GLM</a:t>
            </a:r>
          </a:p>
        </p:txBody>
      </p:sp>
    </p:spTree>
    <p:extLst>
      <p:ext uri="{BB962C8B-B14F-4D97-AF65-F5344CB8AC3E}">
        <p14:creationId xmlns:p14="http://schemas.microsoft.com/office/powerpoint/2010/main" val="3940925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B6C5-2502-1558-FE81-E1952E54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 – Driver Attention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E1AB78E-5D2E-9B1D-7945-61A0782565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12" t="31022" r="1136" b="4361"/>
          <a:stretch/>
        </p:blipFill>
        <p:spPr bwMode="auto">
          <a:xfrm>
            <a:off x="7299960" y="3432810"/>
            <a:ext cx="3284220" cy="187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AE3B2F-3DDB-FCD6-E4FD-2F70A275316D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51816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Predict driver attention to different hazards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Is their attention likely to be split right now?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4538C0C-9523-51CD-AEBA-8B26CB0BD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30590" r="66515" b="4530"/>
          <a:stretch/>
        </p:blipFill>
        <p:spPr bwMode="auto">
          <a:xfrm>
            <a:off x="1691640" y="3429000"/>
            <a:ext cx="3276600" cy="188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BAA6147-B142-BA3B-8A80-C3EB88D659F8}"/>
              </a:ext>
            </a:extLst>
          </p:cNvPr>
          <p:cNvSpPr/>
          <p:nvPr/>
        </p:nvSpPr>
        <p:spPr>
          <a:xfrm>
            <a:off x="5615940" y="4130040"/>
            <a:ext cx="1036320" cy="48006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05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B6C5-2502-1558-FE81-E1952E54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 –Braking Response</a:t>
            </a:r>
          </a:p>
        </p:txBody>
      </p:sp>
      <p:pic>
        <p:nvPicPr>
          <p:cNvPr id="6146" name="Picture 2" descr="close call dash cam GIF">
            <a:extLst>
              <a:ext uri="{FF2B5EF4-FFF2-40B4-BE49-F238E27FC236}">
                <a16:creationId xmlns:a16="http://schemas.microsoft.com/office/drawing/2014/main" id="{D70689A9-5740-C096-71BB-5D530DD4D6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106" y="2036949"/>
            <a:ext cx="4854574" cy="364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962184-BFB7-5DC4-0D7C-399C9779A53C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473202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we give context behind hard braking events?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Fast response speed to hazard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Responsible stopping at lights</a:t>
            </a:r>
          </a:p>
        </p:txBody>
      </p:sp>
    </p:spTree>
    <p:extLst>
      <p:ext uri="{BB962C8B-B14F-4D97-AF65-F5344CB8AC3E}">
        <p14:creationId xmlns:p14="http://schemas.microsoft.com/office/powerpoint/2010/main" val="1779448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3B74-E579-A3CA-3AE4-FFE0730E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- Telematics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DA661-16F7-900C-E97F-F57359B3F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295116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Most insurers offer “telematics” programs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Systems are based 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Accelerometer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Other Phone Sensors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What’s Missing?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Using the phone camera!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A9ED5-D99D-E86A-E7C8-1AC95F87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84175">
            <a:off x="6193711" y="2241356"/>
            <a:ext cx="5763490" cy="17986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0AB8B-9074-0E53-2A5C-797C74C3A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5389">
            <a:off x="6721176" y="3334298"/>
            <a:ext cx="4359566" cy="1408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12095F-BD26-9343-6BE5-D2EA57C0E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23404">
            <a:off x="6530831" y="4472603"/>
            <a:ext cx="4740256" cy="1300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521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04A8-833E-25A6-45D4-73E956E81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4D986B-DC66-0A6F-C2C6-16B8CED746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07" y="1846263"/>
            <a:ext cx="7151511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516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86BF-E089-1D44-9F7B-AC87F7B2D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A8007-C091-A7F2-2F84-16FE683C5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373880" cy="418930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BDD100K from Berkeley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100,000 images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10 different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Some Warnings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Open source (but not for commercial use!)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Major Cities Only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8CC084-3303-3E61-016F-056AC3073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680" y="1938251"/>
            <a:ext cx="6014720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310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B6C5-2502-1558-FE81-E1952E54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B918E-CF6E-6004-77FA-4763BA9DF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481587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Sagemaker</a:t>
            </a:r>
            <a:r>
              <a:rPr lang="en-US" dirty="0"/>
              <a:t>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“Weather”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“Time of Day”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“Street Category”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AWS </a:t>
            </a:r>
            <a:r>
              <a:rPr lang="en-US" dirty="0" err="1"/>
              <a:t>Rekognition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“On-the-shelf” machine vision from Amazon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Tons of labels!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Cars, Trucks, Snowplows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Downtown, Metropolis, Gas Station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Deer, Elk, Elephants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D00CE8-BDEB-3641-709F-1789E4AA4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943" y="1950236"/>
            <a:ext cx="5893470" cy="332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54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9B353-A0E1-264F-5454-BE194D286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Capture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D3E66A-AB14-8FEF-CE5F-F977D4EFE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4632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Built website to capture images on phone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Also captures GPS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Images loaded to AWS account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Available for downstream ML processing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B2C24A7-6852-F471-7111-948FA4CBA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1845734"/>
            <a:ext cx="5620594" cy="316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895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9B353-A0E1-264F-5454-BE194D286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EAB549-77F7-4E9A-22D3-262DAFE5F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8"/>
          <a:stretch/>
        </p:blipFill>
        <p:spPr>
          <a:xfrm>
            <a:off x="2531391" y="1744980"/>
            <a:ext cx="7190178" cy="4014788"/>
          </a:xfrm>
        </p:spPr>
      </p:pic>
    </p:spTree>
    <p:extLst>
      <p:ext uri="{BB962C8B-B14F-4D97-AF65-F5344CB8AC3E}">
        <p14:creationId xmlns:p14="http://schemas.microsoft.com/office/powerpoint/2010/main" val="3126316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D8BED-6F34-6C26-3475-9AB21C9D5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12906-58BB-6094-D607-3E37A6559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Road trip around Bloomington, IL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~30 minutes long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Around 1 hour before sunset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C709EDE-809B-E255-1E54-AA344DAFE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18" y="286603"/>
            <a:ext cx="4732962" cy="59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0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76B8B84-F291-A487-597E-A28584E04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579121"/>
            <a:ext cx="4732961" cy="5992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D8BED-6F34-6C26-3475-9AB21C9D5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12906-58BB-6094-D607-3E37A6559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Road trip around Bloomington, IL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~30 minutes long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Around 1 hour before sunset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Intersection Detection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Decent, but misses small intersections</a:t>
            </a:r>
          </a:p>
        </p:txBody>
      </p:sp>
    </p:spTree>
    <p:extLst>
      <p:ext uri="{BB962C8B-B14F-4D97-AF65-F5344CB8AC3E}">
        <p14:creationId xmlns:p14="http://schemas.microsoft.com/office/powerpoint/2010/main" val="163380321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68</TotalTime>
  <Words>550</Words>
  <Application>Microsoft Office PowerPoint</Application>
  <PresentationFormat>Widescreen</PresentationFormat>
  <Paragraphs>91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Retrospect</vt:lpstr>
      <vt:lpstr>Machine Vision Applied to Vehicle Telematics</vt:lpstr>
      <vt:lpstr>Background - Telematics</vt:lpstr>
      <vt:lpstr>Concept</vt:lpstr>
      <vt:lpstr>Dataset</vt:lpstr>
      <vt:lpstr>The Models</vt:lpstr>
      <vt:lpstr>Data Capture</vt:lpstr>
      <vt:lpstr>Architecture</vt:lpstr>
      <vt:lpstr>Road Test</vt:lpstr>
      <vt:lpstr>Road Test</vt:lpstr>
      <vt:lpstr>Road Test</vt:lpstr>
      <vt:lpstr>Future Research – Insurance Pricing</vt:lpstr>
      <vt:lpstr>Future Research – Driver Attention</vt:lpstr>
      <vt:lpstr>Future Research –Braking Response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Vision Applied to Vehicle Telematics</dc:title>
  <dc:creator>Tyler Rosacker</dc:creator>
  <cp:lastModifiedBy>Tyler Rosacker</cp:lastModifiedBy>
  <cp:revision>4</cp:revision>
  <dcterms:created xsi:type="dcterms:W3CDTF">2022-05-14T17:51:20Z</dcterms:created>
  <dcterms:modified xsi:type="dcterms:W3CDTF">2022-06-04T21:47:09Z</dcterms:modified>
</cp:coreProperties>
</file>